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82" r:id="rId3"/>
    <p:sldId id="591" r:id="rId4"/>
    <p:sldId id="1123" r:id="rId6"/>
    <p:sldId id="1124" r:id="rId7"/>
    <p:sldId id="1125" r:id="rId8"/>
    <p:sldId id="1126" r:id="rId9"/>
    <p:sldId id="1075" r:id="rId10"/>
    <p:sldId id="1076" r:id="rId11"/>
    <p:sldId id="1175" r:id="rId12"/>
    <p:sldId id="1176" r:id="rId13"/>
    <p:sldId id="1181" r:id="rId14"/>
    <p:sldId id="1182" r:id="rId15"/>
    <p:sldId id="1078" r:id="rId16"/>
    <p:sldId id="1118" r:id="rId17"/>
    <p:sldId id="1119" r:id="rId18"/>
    <p:sldId id="1120" r:id="rId19"/>
    <p:sldId id="855" r:id="rId20"/>
    <p:sldId id="817" r:id="rId21"/>
  </p:sldIdLst>
  <p:sldSz cx="12192000" cy="6858000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3300"/>
    <a:srgbClr val="6EA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50"/>
    <p:restoredTop sz="94660"/>
  </p:normalViewPr>
  <p:slideViewPr>
    <p:cSldViewPr snapToGrid="0" snapToObjects="1" showGuides="1">
      <p:cViewPr varScale="1">
        <p:scale>
          <a:sx n="79" d="100"/>
          <a:sy n="79" d="100"/>
        </p:scale>
        <p:origin x="69" y="105"/>
      </p:cViewPr>
      <p:guideLst>
        <p:guide orient="horz" pos="2188"/>
        <p:guide pos="37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8"/>
          <p:cNvCxnSpPr/>
          <p:nvPr/>
        </p:nvCxnSpPr>
        <p:spPr>
          <a:xfrm>
            <a:off x="1208088" y="4343400"/>
            <a:ext cx="98758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 vert="horz" wrap="square" lIns="0" tIns="45720" rIns="0" bIns="45720" numCol="1" anchor="t" anchorCtr="0" compatLnSpc="1"/>
          <a:lstStyle/>
          <a:p>
            <a:pPr marL="90805" marR="0" lvl="0" indent="-90805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/>
          <p:cNvPicPr>
            <a:picLocks noChangeAspect="1"/>
          </p:cNvPicPr>
          <p:nvPr userDrawn="1"/>
        </p:nvPicPr>
        <p:blipFill>
          <a:blip r:embed="rId2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8"/>
          <p:cNvCxnSpPr/>
          <p:nvPr/>
        </p:nvCxnSpPr>
        <p:spPr>
          <a:xfrm>
            <a:off x="1208088" y="4343400"/>
            <a:ext cx="98758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6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465138" y="6459538"/>
            <a:ext cx="261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800600" y="6459538"/>
            <a:ext cx="464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vert="horz" wrap="square" lIns="457200" tIns="457200" rIns="0" bIns="45720" numCol="1" rtlCol="0" anchor="t" anchorCtr="0" compatLnSpc="1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82880"/>
            <a:r>
              <a:rPr lang="zh-CN" altLang="en-US" dirty="0"/>
              <a:t>二级</a:t>
            </a:r>
            <a:endParaRPr lang="zh-CN" altLang="en-US" dirty="0"/>
          </a:p>
          <a:p>
            <a:pPr lvl="2" indent="-182880"/>
            <a:r>
              <a:rPr lang="zh-CN" altLang="en-US" dirty="0"/>
              <a:t>三级</a:t>
            </a:r>
            <a:endParaRPr lang="zh-CN" altLang="en-US" dirty="0"/>
          </a:p>
          <a:p>
            <a:pPr lvl="3" indent="-182245"/>
            <a:r>
              <a:rPr lang="zh-CN" altLang="en-US" dirty="0"/>
              <a:t>四级</a:t>
            </a:r>
            <a:endParaRPr lang="zh-CN" altLang="en-US" dirty="0"/>
          </a:p>
          <a:p>
            <a:pPr lvl="4" indent="-182880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805" indent="-90805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905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7055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2180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3"/>
          <p:cNvSpPr/>
          <p:nvPr/>
        </p:nvSpPr>
        <p:spPr>
          <a:xfrm>
            <a:off x="4511675" y="3716338"/>
            <a:ext cx="2994025" cy="904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讲授： 畅福善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电话：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13700594285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Text Box 10"/>
          <p:cNvSpPr txBox="1"/>
          <p:nvPr/>
        </p:nvSpPr>
        <p:spPr>
          <a:xfrm>
            <a:off x="3575050" y="5149850"/>
            <a:ext cx="54975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楷体_GB2312"/>
                <a:ea typeface="楷体_GB2312"/>
              </a:rPr>
              <a:t> </a:t>
            </a:r>
            <a:r>
              <a:rPr lang="zh-CN" altLang="en-US" sz="3200" b="1" dirty="0">
                <a:latin typeface="楷体_GB2312"/>
                <a:ea typeface="楷体_GB2312"/>
              </a:rPr>
              <a:t>运城学院物理与电子工程系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34670" y="2556510"/>
            <a:ext cx="51955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板书辅助：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数字电压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表的中断应用编程技术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620" y="3137535"/>
            <a:ext cx="4001135" cy="29832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数字电压表的项目设计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80" y="2924810"/>
            <a:ext cx="5466715" cy="339153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34670" y="2556510"/>
            <a:ext cx="26333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板书辅助：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主程序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数字电压表的项目设计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240" y="2924810"/>
            <a:ext cx="5812790" cy="316293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772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773" name="AutoShape 6">
            <a:hlinkClick r:id="rId1" action="ppaction://hlinksldjump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1206500" y="3144520"/>
            <a:ext cx="5360670" cy="28613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p>
            <a:pPr marL="0" lvl="4" indent="0" eaLnBrk="1" hangingPunct="1"/>
            <a:r>
              <a:rPr lang="zh-CN" altLang="en-US" dirty="0">
                <a:latin typeface="Arial" panose="020B0604020202020204" pitchFamily="34" charset="0"/>
              </a:rPr>
              <a:t>程序编写要点</a:t>
            </a:r>
            <a:endParaRPr lang="zh-CN" altLang="en-US" dirty="0">
              <a:latin typeface="Arial" panose="020B0604020202020204" pitchFamily="34" charset="0"/>
            </a:endParaRPr>
          </a:p>
          <a:p>
            <a:pPr marL="0" lvl="4" indent="0" eaLnBrk="1" hangingPunct="1"/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zh-CN" altLang="en-US" dirty="0">
                <a:sym typeface="+mn-ea"/>
              </a:rPr>
              <a:t>创建项目文件夹、创建项目、建立项目主文件、修改编译环境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、复制实验五文件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、下载验证实验五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程序的</a:t>
            </a:r>
            <a:r>
              <a:rPr lang="zh-CN" altLang="en-US" dirty="0">
                <a:sym typeface="+mn-ea"/>
              </a:rPr>
              <a:t>正确性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更换新的数码管显示程序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增加新的按键程序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、增加中断定时器秒、分和小时的编程程序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latin typeface="Arial" panose="020B0604020202020204" pitchFamily="34" charset="0"/>
              </a:rPr>
              <a:t>修改报警程序</a:t>
            </a:r>
            <a:endParaRPr lang="zh-CN" altLang="en-US" dirty="0">
              <a:latin typeface="Arial" panose="020B0604020202020204" pitchFamily="34" charset="0"/>
            </a:endParaRPr>
          </a:p>
          <a:p>
            <a:pPr marL="0" lvl="4" indent="0" eaLnBrk="1" hangingPunct="1"/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、下载验证并调试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510540" y="2604770"/>
            <a:ext cx="292798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Font typeface="Arial" panose="020B0604020202020204" pitchFamily="34" charset="0"/>
            </a:pPr>
            <a:r>
              <a:rPr 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小结：快速项目编程</a:t>
            </a:r>
            <a:endParaRPr lang="zh-CN" sz="1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6898005" y="3144520"/>
            <a:ext cx="4698365" cy="28301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p>
            <a:pPr marL="0" lvl="4" indent="0" eaLnBrk="1" hangingPunct="1"/>
            <a:r>
              <a:rPr lang="zh-CN" altLang="en-US" dirty="0">
                <a:latin typeface="Arial" panose="020B0604020202020204" pitchFamily="34" charset="0"/>
              </a:rPr>
              <a:t>程序调试要点</a:t>
            </a:r>
            <a:endParaRPr lang="zh-CN" altLang="en-US" dirty="0">
              <a:latin typeface="Arial" panose="020B0604020202020204" pitchFamily="34" charset="0"/>
            </a:endParaRPr>
          </a:p>
          <a:p>
            <a:pPr marL="0" lvl="4" indent="0" eaLnBrk="1" hangingPunct="1"/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zh-CN" altLang="en-US" dirty="0">
                <a:sym typeface="+mn-ea"/>
              </a:rPr>
              <a:t>复制不完整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、函数定义行的最后缺少分号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</a:t>
            </a:r>
            <a:r>
              <a:rPr lang="zh-CN" dirty="0">
                <a:sym typeface="+mn-ea"/>
              </a:rPr>
              <a:t>函数调用未取消</a:t>
            </a:r>
            <a:r>
              <a:rPr lang="en-US" altLang="zh-CN" dirty="0">
                <a:sym typeface="+mn-ea"/>
              </a:rPr>
              <a:t>void</a:t>
            </a:r>
            <a:endParaRPr lang="en-US" altLang="zh-CN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、函数未定义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、变量未定义，变量尽量复制和粘贴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口</a:t>
            </a:r>
            <a:r>
              <a:rPr lang="zh-CN" altLang="en-US" dirty="0">
                <a:sym typeface="+mn-ea"/>
              </a:rPr>
              <a:t>大小写出错</a:t>
            </a:r>
            <a:endParaRPr lang="zh-CN" altLang="en-US" dirty="0">
              <a:sym typeface="+mn-ea"/>
            </a:endParaRPr>
          </a:p>
          <a:p>
            <a:pPr marL="0" lvl="4" indent="0" eaLnBrk="1" hangingPunct="1"/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latin typeface="Arial" panose="020B0604020202020204" pitchFamily="34" charset="0"/>
              </a:rPr>
              <a:t>未完成</a:t>
            </a:r>
            <a:r>
              <a:rPr lang="en-US" altLang="zh-CN" dirty="0">
                <a:latin typeface="Arial" panose="020B0604020202020204" pitchFamily="34" charset="0"/>
              </a:rPr>
              <a:t>16</a:t>
            </a:r>
            <a:r>
              <a:rPr lang="zh-CN" altLang="en-US" dirty="0">
                <a:latin typeface="Arial" panose="020B0604020202020204" pitchFamily="34" charset="0"/>
              </a:rPr>
              <a:t>进制文件</a:t>
            </a:r>
            <a:endParaRPr lang="zh-CN" altLang="en-US" dirty="0">
              <a:latin typeface="Arial" panose="020B0604020202020204" pitchFamily="34" charset="0"/>
            </a:endParaRPr>
          </a:p>
          <a:p>
            <a:pPr marL="0" lvl="4" indent="0" eaLnBrk="1" hangingPunct="1"/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、修改编译下载失效，可能下载目录不对</a:t>
            </a:r>
            <a:endParaRPr lang="zh-CN" altLang="en-US" dirty="0">
              <a:latin typeface="Arial" panose="020B0604020202020204" pitchFamily="34" charset="0"/>
            </a:endParaRPr>
          </a:p>
          <a:p>
            <a:pPr marL="0" lvl="4" indent="0" eaLnBrk="1" hangingPunct="1"/>
            <a:r>
              <a:rPr lang="en-US" altLang="zh-CN" sz="1600" dirty="0">
                <a:latin typeface="Arial" panose="020B0604020202020204" pitchFamily="34" charset="0"/>
              </a:rPr>
              <a:t>9</a:t>
            </a:r>
            <a:r>
              <a:rPr lang="zh-CN" altLang="en-US" sz="1600" dirty="0">
                <a:latin typeface="Arial" panose="020B0604020202020204" pitchFamily="34" charset="0"/>
              </a:rPr>
              <a:t>、无法编译，主文件</a:t>
            </a:r>
            <a:r>
              <a:rPr lang="en-US" altLang="zh-CN" sz="1600" dirty="0">
                <a:latin typeface="Arial" panose="020B0604020202020204" pitchFamily="34" charset="0"/>
              </a:rPr>
              <a:t>.c</a:t>
            </a:r>
            <a:r>
              <a:rPr lang="zh-CN" altLang="en-US" sz="1600" dirty="0">
                <a:latin typeface="Arial" panose="020B0604020202020204" pitchFamily="34" charset="0"/>
              </a:rPr>
              <a:t>可能是中文</a:t>
            </a:r>
            <a:r>
              <a:rPr lang="en-US" altLang="zh-CN" sz="1600" dirty="0"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ym typeface="+mn-ea"/>
              </a:rPr>
              <a:t>。</a:t>
            </a:r>
            <a:r>
              <a:rPr lang="en-US" altLang="zh-CN" sz="1600" dirty="0">
                <a:latin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</a:rPr>
              <a:t>或无扩展名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数字电压表的项目设计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2" name="矩形 49"/>
          <p:cNvSpPr/>
          <p:nvPr/>
        </p:nvSpPr>
        <p:spPr>
          <a:xfrm>
            <a:off x="511175" y="2605088"/>
            <a:ext cx="4429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、单片机与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PC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端连接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7653" name="矩形 49"/>
          <p:cNvSpPr/>
          <p:nvPr/>
        </p:nvSpPr>
        <p:spPr>
          <a:xfrm>
            <a:off x="511175" y="3184525"/>
            <a:ext cx="4568825" cy="313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实验板驱动步骤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）安装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USB340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芯片驱动，找到驱动，双击安装，等待安装完成。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）连接实验板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将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连接线一端插入电脑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接口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一端插入实验板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接口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）检查安装情况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 点击我的电脑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右键属性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设备管理器，在端口项中，查看有否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USB-serial  CH340(COM?)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654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0113" y="2795588"/>
            <a:ext cx="5626100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2973388"/>
            <a:ext cx="7643813" cy="321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7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78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）点击下载编程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）重启单片机电源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）查看下载结果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9" name="文本框 3"/>
          <p:cNvSpPr txBox="1"/>
          <p:nvPr/>
        </p:nvSpPr>
        <p:spPr>
          <a:xfrm>
            <a:off x="5495925" y="3074988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0" name="文本框 4"/>
          <p:cNvSpPr txBox="1"/>
          <p:nvPr/>
        </p:nvSpPr>
        <p:spPr>
          <a:xfrm>
            <a:off x="5103813" y="340201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1" name="文本框 5"/>
          <p:cNvSpPr txBox="1"/>
          <p:nvPr/>
        </p:nvSpPr>
        <p:spPr>
          <a:xfrm>
            <a:off x="6069013" y="377031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2" name="文本框 6"/>
          <p:cNvSpPr txBox="1"/>
          <p:nvPr/>
        </p:nvSpPr>
        <p:spPr>
          <a:xfrm>
            <a:off x="4408488" y="5703888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3" name="文本框 7"/>
          <p:cNvSpPr txBox="1"/>
          <p:nvPr/>
        </p:nvSpPr>
        <p:spPr>
          <a:xfrm>
            <a:off x="9582150" y="5276850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0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9701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点击下载编程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重启单片机电源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）查看下载结果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9702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605088"/>
            <a:ext cx="4148138" cy="3649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文本框 6"/>
          <p:cNvSpPr txBox="1"/>
          <p:nvPr/>
        </p:nvSpPr>
        <p:spPr>
          <a:xfrm>
            <a:off x="6188075" y="523716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2970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963" y="2605088"/>
            <a:ext cx="3740150" cy="364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文本框 9"/>
          <p:cNvSpPr txBox="1"/>
          <p:nvPr/>
        </p:nvSpPr>
        <p:spPr>
          <a:xfrm>
            <a:off x="10433050" y="5237163"/>
            <a:ext cx="7572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8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1749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点击下载编程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重启单片机电源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查看下载结果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5" name="实验五定时与计数器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7164070" y="2052320"/>
            <a:ext cx="2590800" cy="45720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462838" y="2052638"/>
            <a:ext cx="3044825" cy="574675"/>
          </a:xfrm>
          <a:prstGeom prst="rect">
            <a:avLst/>
          </a:prstGeom>
          <a:noFill/>
        </p:spPr>
        <p:txBody>
          <a:bodyPr/>
          <a:lstStyle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实验课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--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课后要求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3584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363345"/>
            <a:ext cx="5210175" cy="484251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7537450" y="2627313"/>
            <a:ext cx="2895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784975" y="2928938"/>
            <a:ext cx="472440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熟练掌握实验七的程序编写方法</a:t>
            </a:r>
            <a:endParaRPr kumimoji="0" lang="zh-CN" altLang="en-US" sz="2000" b="0" i="0" u="none" strike="noStrike" kern="1200" cap="none" spc="0" normalizeH="0" baseline="0" noProof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、根据实验指导书完成实验六报告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36866" name="Picture 2"/>
          <p:cNvPicPr>
            <a:picLocks noChangeAspect="1"/>
          </p:cNvPicPr>
          <p:nvPr/>
        </p:nvPicPr>
        <p:blipFill>
          <a:blip r:embed="rId2"/>
          <a:srcRect t="10913" r="865"/>
          <a:stretch>
            <a:fillRect/>
          </a:stretch>
        </p:blipFill>
        <p:spPr>
          <a:xfrm>
            <a:off x="279400" y="0"/>
            <a:ext cx="11432540" cy="120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3"/>
          <p:cNvSpPr/>
          <p:nvPr/>
        </p:nvSpPr>
        <p:spPr>
          <a:xfrm>
            <a:off x="2378075" y="2762250"/>
            <a:ext cx="7197725" cy="1006475"/>
          </a:xfrm>
          <a:prstGeom prst="rect">
            <a:avLst/>
          </a:prstGeom>
          <a:noFill/>
          <a:ln w="9525">
            <a:noFill/>
          </a:ln>
        </p:spPr>
        <p:txBody>
          <a:bodyPr lIns="0" tIns="45711" rIns="0" bIns="45711" anchor="t"/>
          <a:p>
            <a:pPr algn="ctr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谢谢同学聆听，再见</a:t>
            </a:r>
            <a:endParaRPr lang="zh-CN" altLang="en-US" sz="5400" b="1" dirty="0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507365" y="0"/>
            <a:ext cx="11177905" cy="1221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矩形 6"/>
          <p:cNvSpPr/>
          <p:nvPr/>
        </p:nvSpPr>
        <p:spPr>
          <a:xfrm>
            <a:off x="5381625" y="3763963"/>
            <a:ext cx="2427288" cy="1938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实验器件准备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实验目的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实验项目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硬件设计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、软件设计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、拓展创新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17829" y="2924175"/>
            <a:ext cx="4754880" cy="57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实验七    </a:t>
            </a:r>
            <a:r>
              <a:rPr lang="zh-CN" altLang="en-US" sz="24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数字电压</a:t>
            </a:r>
            <a:r>
              <a:rPr lang="zh-CN" altLang="en-US" sz="24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表的设计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693988" y="3579813"/>
            <a:ext cx="7891463" cy="230663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4339" name="矩形 6"/>
          <p:cNvSpPr/>
          <p:nvPr/>
        </p:nvSpPr>
        <p:spPr>
          <a:xfrm>
            <a:off x="796925" y="3044825"/>
            <a:ext cx="7346950" cy="3138488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硬件条件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实验电路板一套（实验板一块、USB线一条、转换板一块、STC15F2K60S2转换板1块）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PC机或笔记本电脑一台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软件条件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美国Keil软件公司针对51单片机的开发系统Keil uVision2（V2.38a）一个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中国宏晶公司STC单片机下载编程或烧录软件STC-ISP(V6.86Q)一个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3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澳大利亚Altium公司原理图绘制软件Protel99se(V6.04) 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4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英国Labcenter electronice公司仿真软件proteus(V8.6)一个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</p:txBody>
      </p:sp>
      <p:sp>
        <p:nvSpPr>
          <p:cNvPr id="14340" name="矩形 49"/>
          <p:cNvSpPr/>
          <p:nvPr/>
        </p:nvSpPr>
        <p:spPr>
          <a:xfrm>
            <a:off x="511175" y="2605088"/>
            <a:ext cx="2314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、实验器件准备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1434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2288" y="4003675"/>
            <a:ext cx="3500437" cy="217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238" y="2743200"/>
            <a:ext cx="1782762" cy="108902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343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8" y="2667000"/>
            <a:ext cx="1514475" cy="1243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536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725" y="4652963"/>
            <a:ext cx="1866900" cy="122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88" y="2667000"/>
            <a:ext cx="1514475" cy="1243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6" name="矩形 49"/>
          <p:cNvSpPr/>
          <p:nvPr/>
        </p:nvSpPr>
        <p:spPr>
          <a:xfrm>
            <a:off x="511175" y="2605088"/>
            <a:ext cx="2143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实验目的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 rot="5400000" flipV="1">
            <a:off x="8703469" y="4106069"/>
            <a:ext cx="1355725" cy="963613"/>
          </a:xfrm>
          <a:prstGeom prst="bentConnector2">
            <a:avLst/>
          </a:prstGeom>
          <a:ln w="25400">
            <a:solidFill>
              <a:srgbClr val="FF33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文本框 10"/>
          <p:cNvSpPr txBox="1"/>
          <p:nvPr/>
        </p:nvSpPr>
        <p:spPr>
          <a:xfrm>
            <a:off x="6408738" y="3105150"/>
            <a:ext cx="1104900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Keil软件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15368" idx="3"/>
            <a:endCxn id="15364" idx="1"/>
          </p:cNvCxnSpPr>
          <p:nvPr/>
        </p:nvCxnSpPr>
        <p:spPr>
          <a:xfrm>
            <a:off x="7513638" y="3289300"/>
            <a:ext cx="628650" cy="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文本框 12"/>
          <p:cNvSpPr txBox="1"/>
          <p:nvPr/>
        </p:nvSpPr>
        <p:spPr>
          <a:xfrm>
            <a:off x="6478588" y="5664200"/>
            <a:ext cx="2598737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中国宏晶公司STC单片机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15370" idx="3"/>
            <a:endCxn id="15364" idx="1"/>
          </p:cNvCxnSpPr>
          <p:nvPr/>
        </p:nvCxnSpPr>
        <p:spPr>
          <a:xfrm flipV="1">
            <a:off x="9077325" y="5664200"/>
            <a:ext cx="1631950" cy="18415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文本框 14"/>
          <p:cNvSpPr txBox="1"/>
          <p:nvPr/>
        </p:nvSpPr>
        <p:spPr>
          <a:xfrm>
            <a:off x="9842500" y="3105150"/>
            <a:ext cx="1911350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烧录软件STC-ISP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>
            <a:stCxn id="15370" idx="3"/>
            <a:endCxn id="15364" idx="1"/>
          </p:cNvCxnSpPr>
          <p:nvPr/>
        </p:nvCxnSpPr>
        <p:spPr>
          <a:xfrm flipH="1">
            <a:off x="9656763" y="3289300"/>
            <a:ext cx="185738" cy="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4" name="文本框 1"/>
          <p:cNvSpPr txBox="1"/>
          <p:nvPr/>
        </p:nvSpPr>
        <p:spPr>
          <a:xfrm>
            <a:off x="1223645" y="3183890"/>
            <a:ext cx="34423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实验七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---</a:t>
            </a:r>
            <a:r>
              <a:rPr lang="zh-CN" altLang="en-US">
                <a:sym typeface="宋体" panose="02010600030101010101" pitchFamily="2" charset="-122"/>
              </a:rPr>
              <a:t>数字电压</a:t>
            </a:r>
            <a:r>
              <a:rPr lang="zh-CN" altLang="en-US">
                <a:sym typeface="宋体" panose="02010600030101010101" pitchFamily="2" charset="-122"/>
              </a:rPr>
              <a:t>表的设计</a:t>
            </a:r>
            <a:endParaRPr lang="zh-CN" altLang="en-US"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3645" y="3634105"/>
            <a:ext cx="5061585" cy="20300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p>
            <a:r>
              <a:rPr lang="zh-CN" sz="1800">
                <a:ea typeface="宋体" panose="02010600030101010101" pitchFamily="2" charset="-122"/>
              </a:rPr>
              <a:t>项目目标</a:t>
            </a:r>
            <a:endParaRPr lang="zh-CN" sz="1800">
              <a:ea typeface="宋体" panose="02010600030101010101" pitchFamily="2" charset="-122"/>
            </a:endParaRPr>
          </a:p>
          <a:p>
            <a:r>
              <a:rPr lang="zh-CN" sz="1800">
                <a:ea typeface="宋体" panose="02010600030101010101" pitchFamily="2" charset="-122"/>
              </a:rPr>
              <a:t>①</a:t>
            </a:r>
            <a:r>
              <a:rPr lang="zh-CN" altLang="en-US" sz="1800">
                <a:sym typeface="+mn-ea"/>
              </a:rPr>
              <a:t>掌握单片机内部A/D转换模块结构及工作原理</a:t>
            </a:r>
            <a:r>
              <a:rPr lang="zh-CN" sz="1800">
                <a:ea typeface="宋体" panose="02010600030101010101" pitchFamily="2" charset="-122"/>
              </a:rPr>
              <a:t>。②</a:t>
            </a:r>
            <a:r>
              <a:rPr lang="zh-CN" altLang="en-US" sz="1800">
                <a:sym typeface="+mn-ea"/>
              </a:rPr>
              <a:t>掌握单片机ADC的设置和中断控制方法</a:t>
            </a:r>
            <a:r>
              <a:rPr lang="zh-CN" sz="1800">
                <a:sym typeface="+mn-ea"/>
              </a:rPr>
              <a:t>。</a:t>
            </a:r>
            <a:r>
              <a:rPr lang="zh-CN" sz="1800">
                <a:ea typeface="宋体" panose="02010600030101010101" pitchFamily="2" charset="-122"/>
              </a:rPr>
              <a:t>③</a:t>
            </a:r>
            <a:r>
              <a:rPr lang="zh-CN" altLang="en-US" sz="1800">
                <a:sym typeface="+mn-ea"/>
              </a:rPr>
              <a:t>掌握单片机内部A/D模块的转换精度的计算</a:t>
            </a:r>
            <a:r>
              <a:rPr lang="zh-CN" sz="1800">
                <a:sym typeface="+mn-ea"/>
              </a:rPr>
              <a:t>。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zh-CN" sz="1800">
                <a:ea typeface="宋体" panose="02010600030101010101" pitchFamily="2" charset="-122"/>
              </a:rPr>
              <a:t>④</a:t>
            </a:r>
            <a:r>
              <a:rPr lang="zh-CN" altLang="en-US" sz="1800">
                <a:sym typeface="+mn-ea"/>
              </a:rPr>
              <a:t>掌握单片机A/D模块应用的初始化编程步骤</a:t>
            </a:r>
            <a:r>
              <a:rPr lang="zh-CN" sz="1800">
                <a:ea typeface="宋体" panose="02010600030101010101" pitchFamily="2" charset="-122"/>
              </a:rPr>
              <a:t>。</a:t>
            </a:r>
            <a:endParaRPr lang="zh-CN" sz="1800">
              <a:ea typeface="宋体" panose="02010600030101010101" pitchFamily="2" charset="-122"/>
            </a:endParaRPr>
          </a:p>
          <a:p>
            <a:r>
              <a:rPr lang="zh-CN" altLang="en-US" sz="1800">
                <a:ea typeface="宋体" panose="02010600030101010101" pitchFamily="2" charset="-122"/>
              </a:rPr>
              <a:t>⑤</a:t>
            </a:r>
            <a:r>
              <a:rPr lang="zh-CN" altLang="en-US" sz="1800">
                <a:sym typeface="+mn-ea"/>
              </a:rPr>
              <a:t>掌握单片机A/D模块的C语言的软件编程和应用。</a:t>
            </a:r>
            <a:endParaRPr lang="zh-CN" altLang="en-US" sz="180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8" name="矩形 49"/>
          <p:cNvSpPr/>
          <p:nvPr/>
        </p:nvSpPr>
        <p:spPr>
          <a:xfrm>
            <a:off x="553720" y="2605405"/>
            <a:ext cx="47396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、实验任务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-----</a:t>
            </a:r>
            <a:r>
              <a:rPr lang="zh-CN" altLang="en-US">
                <a:sym typeface="宋体" panose="02010600030101010101" pitchFamily="2" charset="-122"/>
              </a:rPr>
              <a:t>数字电压</a:t>
            </a:r>
            <a:r>
              <a:rPr lang="zh-CN" altLang="en-US">
                <a:sym typeface="宋体" panose="02010600030101010101" pitchFamily="2" charset="-122"/>
              </a:rPr>
              <a:t>表的设计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9675" y="3096895"/>
            <a:ext cx="10175240" cy="28613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sz="1800">
                <a:sym typeface="+mn-ea"/>
              </a:rPr>
              <a:t>（</a:t>
            </a:r>
            <a:r>
              <a:rPr lang="en-US" altLang="zh-CN" sz="1800">
                <a:sym typeface="+mn-ea"/>
              </a:rPr>
              <a:t>1</a:t>
            </a:r>
            <a:r>
              <a:rPr lang="zh-CN" sz="1800">
                <a:sym typeface="+mn-ea"/>
              </a:rPr>
              <a:t>）基本编程        1）理解数码管驱动及译码原理，并利用四位数码管显示测量结果;        2）测量0～5V电压，精度</a:t>
            </a:r>
            <a:r>
              <a:rPr lang="en-US" altLang="zh-CN" sz="1800">
                <a:sym typeface="+mn-ea"/>
              </a:rPr>
              <a:t>1</a:t>
            </a:r>
            <a:r>
              <a:rPr lang="zh-CN" sz="1800">
                <a:sym typeface="+mn-ea"/>
              </a:rPr>
              <a:t>‰（最大</a:t>
            </a:r>
            <a:r>
              <a:rPr lang="en-US" altLang="zh-CN" sz="1800">
                <a:sym typeface="+mn-ea"/>
              </a:rPr>
              <a:t>10</a:t>
            </a:r>
            <a:r>
              <a:rPr lang="zh-CN" altLang="en-US" sz="1800">
                <a:sym typeface="+mn-ea"/>
              </a:rPr>
              <a:t>位精度</a:t>
            </a:r>
            <a:r>
              <a:rPr lang="zh-CN" sz="1800">
                <a:sym typeface="+mn-ea"/>
              </a:rPr>
              <a:t>）。显示范围0～4.999。        3）完成小数点处理。        4）利用STC15F2K60S2内部A/D完成模拟量到数字量的转换。        5）理解转换频率，设计滤波器，最慢完成1次/S的数字转换与显示。（</a:t>
            </a:r>
            <a:r>
              <a:rPr lang="en-US" altLang="zh-CN" sz="1800">
                <a:sym typeface="+mn-ea"/>
              </a:rPr>
              <a:t>2</a:t>
            </a:r>
            <a:r>
              <a:rPr lang="zh-CN" sz="1800">
                <a:sym typeface="+mn-ea"/>
              </a:rPr>
              <a:t>）编程进阶        1）电压超过3.5V时报警。        2）量程由0～5V扩展为0～10V。        3）量程自动切换。</a:t>
            </a:r>
            <a:endParaRPr lang="zh-CN" altLang="zh-CN" sz="1800" dirty="0">
              <a:sym typeface="+mn-ea"/>
            </a:endParaRPr>
          </a:p>
        </p:txBody>
      </p:sp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2" name="矩形 49"/>
          <p:cNvSpPr/>
          <p:nvPr/>
        </p:nvSpPr>
        <p:spPr>
          <a:xfrm>
            <a:off x="511175" y="2605088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、实验步骤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414" name="Rectangle 3"/>
          <p:cNvSpPr/>
          <p:nvPr/>
        </p:nvSpPr>
        <p:spPr>
          <a:xfrm>
            <a:off x="1201420" y="3121025"/>
            <a:ext cx="8616950" cy="258445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）实验过程步骤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）第一步，建立项目工作文件夹；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Font typeface="Arial" panose="020B0604020202020204" pitchFamily="34" charset="0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）第二步，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在软件设计文件夹中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创建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keil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项目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Font typeface="Arial" panose="020B0604020202020204" pitchFamily="34" charset="0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）第三步，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选择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单片机硬件环境（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CPU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型号选择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采用代用或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STC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）第四步，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新建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项目程序主文件，并另存为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main_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数字电压表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.c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）第五步，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添加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主程序文件到项目；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）第六步，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设置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编译环境（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晶振修改与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进制机器代码创建勾选）；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）第七步，编译调试程序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）第八步，下载测试应用（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ISP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方式）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4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矩形 49"/>
          <p:cNvSpPr/>
          <p:nvPr/>
        </p:nvSpPr>
        <p:spPr>
          <a:xfrm>
            <a:off x="511175" y="2605405"/>
            <a:ext cx="88919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实验七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原理图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184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7470" y="5193030"/>
            <a:ext cx="2261235" cy="104267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43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4824413"/>
            <a:ext cx="4090987" cy="1411287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8442" name="Picture 7"/>
          <p:cNvPicPr>
            <a:picLocks noChangeAspect="1"/>
          </p:cNvPicPr>
          <p:nvPr/>
        </p:nvPicPr>
        <p:blipFill>
          <a:blip r:embed="rId3"/>
          <a:srcRect l="28780" t="20673" r="17819" b="16328"/>
          <a:stretch>
            <a:fillRect/>
          </a:stretch>
        </p:blipFill>
        <p:spPr>
          <a:xfrm>
            <a:off x="7653655" y="2973705"/>
            <a:ext cx="4039870" cy="170497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702" name="矩形 8"/>
          <p:cNvSpPr/>
          <p:nvPr/>
        </p:nvSpPr>
        <p:spPr>
          <a:xfrm>
            <a:off x="591820" y="3094990"/>
            <a:ext cx="6642100" cy="20300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</a:rPr>
              <a:t>        硬件设计内容如下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        1</a:t>
            </a:r>
            <a:r>
              <a:rPr lang="zh-CN" altLang="en-US" sz="1800" dirty="0">
                <a:latin typeface="Times New Roman" panose="02020603050405020304" pitchFamily="18" charset="0"/>
              </a:rPr>
              <a:t>）单片机为核心的控制系统</a:t>
            </a:r>
            <a:endParaRPr lang="zh-CN" altLang="en-US" sz="1800" dirty="0">
              <a:latin typeface="Times New Roman" panose="02020603050405020304" pitchFamily="18" charset="0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       电源电路、单片机电路、晶振电路、复位电路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</a:rPr>
              <a:t>）输出显示系统（输出）</a:t>
            </a:r>
            <a:endParaRPr lang="zh-CN" altLang="en-US" sz="1800" dirty="0"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数码管电路</a:t>
            </a:r>
            <a:r>
              <a:rPr lang="zh-CN" sz="1800" dirty="0">
                <a:latin typeface="Times New Roman" panose="02020603050405020304" pitchFamily="18" charset="0"/>
              </a:rPr>
              <a:t>。</a:t>
            </a:r>
            <a:endParaRPr lang="zh-CN" sz="1800" dirty="0"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</a:rPr>
              <a:t>）</a:t>
            </a:r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输入系统</a:t>
            </a:r>
            <a:endParaRPr lang="zh-CN" altLang="en-US" sz="1800" dirty="0">
              <a:latin typeface="Times New Roman" panose="02020603050405020304" pitchFamily="18" charset="0"/>
              <a:sym typeface="+mn-ea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        </a:t>
            </a:r>
            <a:r>
              <a:rPr lang="en-US" sz="1800" dirty="0"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个独立键盘</a:t>
            </a:r>
            <a:endParaRPr lang="zh-CN" altLang="en-US" sz="1800" dirty="0"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685" y="5294630"/>
            <a:ext cx="1720850" cy="96583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" y="5294630"/>
            <a:ext cx="1039495" cy="94107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77" name="矩形 49"/>
          <p:cNvSpPr/>
          <p:nvPr/>
        </p:nvSpPr>
        <p:spPr>
          <a:xfrm>
            <a:off x="372110" y="2566035"/>
            <a:ext cx="49758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实验六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软件设计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程序设计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75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1734820" y="3184525"/>
            <a:ext cx="1822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主程序流程图</a:t>
            </a:r>
            <a:endParaRPr 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4" name="矩形 49"/>
          <p:cNvSpPr/>
          <p:nvPr/>
        </p:nvSpPr>
        <p:spPr>
          <a:xfrm>
            <a:off x="1800860" y="3648710"/>
            <a:ext cx="1822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中断流程图</a:t>
            </a:r>
            <a:endParaRPr 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4582" name="矩形 49"/>
          <p:cNvSpPr/>
          <p:nvPr/>
        </p:nvSpPr>
        <p:spPr>
          <a:xfrm>
            <a:off x="6685280" y="2676525"/>
            <a:ext cx="21583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实验项目详解</a:t>
            </a:r>
            <a:endParaRPr lang="zh-CN" altLang="en-US" sz="1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0481" name="矩形 49"/>
          <p:cNvSpPr/>
          <p:nvPr/>
        </p:nvSpPr>
        <p:spPr>
          <a:xfrm>
            <a:off x="6685280" y="3414078"/>
            <a:ext cx="2468563" cy="25844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编程架构</a:t>
            </a:r>
            <a:endParaRPr lang="en-US" altLang="zh-CN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34670" y="2556510"/>
            <a:ext cx="4840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板书辅助：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数字电压表的初始化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编程技术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705" y="2924810"/>
            <a:ext cx="6410325" cy="35382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void	ADC_init(void)	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{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	unsigned int i; /////局部变量定义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/////////////////分配模拟量输入口///////////////////////////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P1ASF=0X02;/////设置P1.1为ADC输入0000,0010B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/////////////////ADC控制///////////////////////////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ADC_CONTR=0X81;//1000,0001B打开AD转换电源，设置</a:t>
            </a:r>
            <a:r>
              <a:rPr lang="zh-CN" sz="1400" dirty="0">
                <a:sym typeface="+mn-ea"/>
              </a:rPr>
              <a:t>转换</a:t>
            </a:r>
            <a:r>
              <a:rPr sz="1400" dirty="0">
                <a:sym typeface="+mn-ea"/>
              </a:rPr>
              <a:t>通道为P1.1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                                 </a:t>
            </a:r>
            <a:r>
              <a:rPr lang="en-US" sz="1400" dirty="0">
                <a:sym typeface="+mn-ea"/>
              </a:rPr>
              <a:t>//</a:t>
            </a:r>
            <a:r>
              <a:rPr sz="1400" dirty="0">
                <a:sym typeface="+mn-ea"/>
              </a:rPr>
              <a:t>转换速度为一次90个时钟周期、转换标志清零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for(i=0;i&lt;10000;i++);///1ms适当延时，延时等待ADC通道稳定，理论20~200us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/////////////////设置ADC转换结果输入格式///////////////////////////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CLK_DIV |=0X20;////ADRJ=1;设置AD转换结果的输入格式为右对齐0000,0010B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/////////////////打开中断通道///////////////////////////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EADC=1;</a:t>
            </a:r>
            <a:r>
              <a:rPr sz="1400" dirty="0">
                <a:sym typeface="+mn-ea"/>
              </a:rPr>
              <a:t>EA=1;////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/////////////////启动ADC转换///////////////////////////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ADC_CONTR=0X89;///启动转换1000,1001B</a:t>
            </a:r>
            <a:endParaRPr sz="1400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1535" y="3190240"/>
            <a:ext cx="4503420" cy="230695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STC15F2K60S2单片机ADC模块的应用编程要点：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初始化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① </a:t>
            </a:r>
            <a:r>
              <a:rPr lang="zh-CN" altLang="en-US" sz="1200">
                <a:sym typeface="+mn-ea"/>
              </a:rPr>
              <a:t>设置 Pl口中的相应口线作为AD转换模拟量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输入通道</a:t>
            </a:r>
            <a:r>
              <a:rPr lang="zh-CN" altLang="en-US" sz="1200">
                <a:sym typeface="+mn-ea"/>
              </a:rPr>
              <a:t>（设置P1ASF寄存器）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② </a:t>
            </a:r>
            <a:r>
              <a:rPr lang="zh-CN" altLang="en-US" sz="1200">
                <a:sym typeface="+mn-ea"/>
              </a:rPr>
              <a:t>打开ADC电源（设置ADC_CONTR中的ADC_POWER）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③ </a:t>
            </a:r>
            <a:r>
              <a:rPr lang="zh-CN" altLang="en-US" sz="1200">
                <a:sym typeface="+mn-ea"/>
              </a:rPr>
              <a:t>适当延时，等ADC内部模拟电源稳定。一般延时1 mS即可</a:t>
            </a:r>
            <a:r>
              <a:rPr lang="zh-CN" altLang="en-US" sz="1200">
                <a:sym typeface="+mn-ea"/>
              </a:rPr>
              <a:t>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④ 选择ADC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转换通道</a:t>
            </a:r>
            <a:r>
              <a:rPr lang="zh-CN" altLang="en-US" sz="1200">
                <a:sym typeface="+mn-ea"/>
              </a:rPr>
              <a:t>（设置ADC_CONTR中的CHS2～CHS0）；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⑤ </a:t>
            </a:r>
            <a:r>
              <a:rPr lang="zh-CN" altLang="en-US" sz="1200">
                <a:sym typeface="+mn-ea"/>
              </a:rPr>
              <a:t>设置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转换速度</a:t>
            </a:r>
            <a:r>
              <a:rPr lang="zh-CN" altLang="en-US" sz="1200">
                <a:sym typeface="+mn-ea"/>
              </a:rPr>
              <a:t>，若不设置，转换的速度最高。</a:t>
            </a:r>
            <a:r>
              <a:rPr lang="en-US" altLang="zh-CN" sz="1200">
                <a:sym typeface="+mn-ea"/>
              </a:rPr>
              <a:t>90us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⑥ </a:t>
            </a:r>
            <a:r>
              <a:rPr lang="zh-CN" altLang="en-US" sz="1200">
                <a:sym typeface="+mn-ea"/>
              </a:rPr>
              <a:t>根据需要设置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转换结果</a:t>
            </a:r>
            <a:r>
              <a:rPr lang="zh-CN" altLang="en-US" sz="1200">
                <a:sym typeface="+mn-ea"/>
              </a:rPr>
              <a:t>存储格式（设置CLK_DIV中的ADRJ）；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⑦采用中断方式．还需进行中断设置（中断允许和中断优先级）；</a:t>
            </a:r>
            <a:endParaRPr lang="zh-CN" altLang="en-US" sz="1200"/>
          </a:p>
          <a:p>
            <a:pPr algn="l"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⑧</a:t>
            </a:r>
            <a:r>
              <a:rPr lang="zh-CN" altLang="en-US" sz="1200">
                <a:sym typeface="+mn-ea"/>
              </a:rPr>
              <a:t>在中断服务程序中读取A/D转换结果，并将ADC中断请求标志ADC_FLAG清零</a:t>
            </a:r>
            <a:endParaRPr sz="1200" dirty="0">
              <a:sym typeface="+mn-ea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数字电压表的项目设计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79*3339*520*52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WPS 演示</Application>
  <PresentationFormat>宽屏</PresentationFormat>
  <Paragraphs>273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Calibri Light</vt:lpstr>
      <vt:lpstr>Calibri</vt:lpstr>
      <vt:lpstr>楷体_GB2312</vt:lpstr>
      <vt:lpstr>新宋体</vt:lpstr>
      <vt:lpstr>黑体</vt:lpstr>
      <vt:lpstr>Arial Narrow</vt:lpstr>
      <vt:lpstr>华文中宋</vt:lpstr>
      <vt:lpstr>Helvetica Neue</vt:lpstr>
      <vt:lpstr>Times New Roman</vt:lpstr>
      <vt:lpstr>微软雅黑</vt:lpstr>
      <vt:lpstr>Arial Unicode MS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WPS_1569898157</cp:lastModifiedBy>
  <cp:revision>1125</cp:revision>
  <cp:lastPrinted>2020-04-07T14:40:00Z</cp:lastPrinted>
  <dcterms:created xsi:type="dcterms:W3CDTF">2013-01-25T01:44:00Z</dcterms:created>
  <dcterms:modified xsi:type="dcterms:W3CDTF">2020-12-13T13:30:03Z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